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grandir" panose="020B0604020202020204" charset="0"/>
      <p:regular r:id="rId9"/>
    </p:embeddedFont>
    <p:embeddedFont>
      <p:font typeface="Agrandir Bold" panose="020B0604020202020204" charset="0"/>
      <p:regular r:id="rId10"/>
    </p:embeddedFon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Poppins" panose="00000500000000000000" pitchFamily="2" charset="0"/>
      <p:regular r:id="rId13"/>
    </p:embeddedFont>
    <p:embeddedFont>
      <p:font typeface="Poppins Bold" panose="00000800000000000000" charset="0"/>
      <p:regular r:id="rId14"/>
    </p:embeddedFont>
    <p:embeddedFont>
      <p:font typeface="Skillet Condense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svg"/><Relationship Id="rId7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24422">
            <a:off x="4694416" y="-3912935"/>
            <a:ext cx="16551230" cy="16530541"/>
          </a:xfrm>
          <a:custGeom>
            <a:avLst/>
            <a:gdLst/>
            <a:ahLst/>
            <a:cxnLst/>
            <a:rect l="l" t="t" r="r" b="b"/>
            <a:pathLst>
              <a:path w="16551230" h="16530541">
                <a:moveTo>
                  <a:pt x="0" y="0"/>
                </a:moveTo>
                <a:lnTo>
                  <a:pt x="16551230" y="0"/>
                </a:lnTo>
                <a:lnTo>
                  <a:pt x="16551230" y="16530541"/>
                </a:lnTo>
                <a:lnTo>
                  <a:pt x="0" y="1653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373">
            <a:off x="10169232" y="-418085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1794495">
            <a:off x="-3947974" y="-2868034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  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356621" y="841824"/>
            <a:ext cx="1236863" cy="278501"/>
            <a:chOff x="0" y="0"/>
            <a:chExt cx="1649151" cy="37133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39781" y="0"/>
              <a:ext cx="371335" cy="37133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7816" y="0"/>
              <a:ext cx="371335" cy="37133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371335" cy="371335"/>
            </a:xfrm>
            <a:prstGeom prst="rect">
              <a:avLst/>
            </a:prstGeom>
          </p:spPr>
        </p:pic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441794" y="5556157"/>
            <a:ext cx="1726134" cy="1726134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50376" t="-69721" r="-60089" b="-112626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699328" y="5143500"/>
            <a:ext cx="2551448" cy="2551448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0860" t="-48432" r="-19267" b="-39240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782177" y="5556157"/>
            <a:ext cx="1726134" cy="1726134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357122" y="1466025"/>
            <a:ext cx="15573757" cy="1931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32"/>
              </a:lnSpc>
            </a:pPr>
            <a:r>
              <a:rPr lang="en-US" sz="11932" spc="-477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Smart</a:t>
            </a:r>
            <a:r>
              <a:rPr lang="en-US" sz="11932" b="1" spc="-477">
                <a:solidFill>
                  <a:srgbClr val="F86A04"/>
                </a:solidFill>
                <a:latin typeface="Agrandir Bold"/>
                <a:ea typeface="Agrandir Bold"/>
                <a:cs typeface="Agrandir Bold"/>
                <a:sym typeface="Agrandir Bold"/>
              </a:rPr>
              <a:t>Census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45488" y="3264539"/>
            <a:ext cx="8997024" cy="81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 spc="-18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স্মার্ট তথ্য, স্মার্ট আদমশুমারি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55801" y="7806166"/>
            <a:ext cx="3298119" cy="43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6"/>
              </a:lnSpc>
            </a:pPr>
            <a:r>
              <a:rPr lang="en-US" sz="4477" spc="-44">
                <a:solidFill>
                  <a:srgbClr val="FF7300"/>
                </a:solidFill>
                <a:latin typeface="Skillet Condensed"/>
                <a:ea typeface="Skillet Condensed"/>
                <a:cs typeface="Skillet Condensed"/>
                <a:sym typeface="Skillet Condensed"/>
              </a:rPr>
              <a:t>RAKIBUL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11675" y="8020584"/>
            <a:ext cx="3726754" cy="431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86"/>
              </a:lnSpc>
            </a:pPr>
            <a:r>
              <a:rPr lang="en-US" sz="4477" spc="-44" dirty="0">
                <a:solidFill>
                  <a:srgbClr val="FF7300"/>
                </a:solidFill>
                <a:latin typeface="Skillet Condensed"/>
                <a:ea typeface="Skillet Condensed"/>
                <a:cs typeface="Skillet Condensed"/>
                <a:sym typeface="Skillet Condensed"/>
              </a:rPr>
              <a:t>SHAMIM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96184" y="7806166"/>
            <a:ext cx="3298119" cy="43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6"/>
              </a:lnSpc>
            </a:pPr>
            <a:r>
              <a:rPr lang="en-US" sz="4477" spc="-44">
                <a:solidFill>
                  <a:srgbClr val="FF7300"/>
                </a:solidFill>
                <a:latin typeface="Skillet Condensed"/>
                <a:ea typeface="Skillet Condensed"/>
                <a:cs typeface="Skillet Condensed"/>
                <a:sym typeface="Skillet Condensed"/>
              </a:rPr>
              <a:t>HASIBUL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516EAA-32BD-729B-4F28-A0D5347EDA6C}"/>
              </a:ext>
            </a:extLst>
          </p:cNvPr>
          <p:cNvSpPr txBox="1"/>
          <p:nvPr/>
        </p:nvSpPr>
        <p:spPr>
          <a:xfrm>
            <a:off x="8003941" y="8429536"/>
            <a:ext cx="2476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Institute : Sherpur Polytechnic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Semester : 7</a:t>
            </a:r>
            <a:r>
              <a:rPr lang="en-US" sz="1100" baseline="30000" dirty="0">
                <a:solidFill>
                  <a:schemeClr val="bg1"/>
                </a:solidFill>
              </a:rPr>
              <a:t>th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Department : Computer And Science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AB8E0-E476-DCA3-DE4C-4EF5B86D6F54}"/>
              </a:ext>
            </a:extLst>
          </p:cNvPr>
          <p:cNvSpPr txBox="1"/>
          <p:nvPr/>
        </p:nvSpPr>
        <p:spPr>
          <a:xfrm>
            <a:off x="5257018" y="8200936"/>
            <a:ext cx="2476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Institute : Sherpur Polytechnic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Semester : 7</a:t>
            </a:r>
            <a:r>
              <a:rPr lang="en-US" sz="1100" baseline="30000" dirty="0">
                <a:solidFill>
                  <a:schemeClr val="bg1"/>
                </a:solidFill>
              </a:rPr>
              <a:t>th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Department : Computer And Science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02DF7-9409-6B1F-87AF-CE60ED71BBAB}"/>
              </a:ext>
            </a:extLst>
          </p:cNvPr>
          <p:cNvSpPr txBox="1"/>
          <p:nvPr/>
        </p:nvSpPr>
        <p:spPr>
          <a:xfrm>
            <a:off x="10624595" y="8200936"/>
            <a:ext cx="2476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Institute : Sherpur Polytechnic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Semester : 7</a:t>
            </a:r>
            <a:r>
              <a:rPr lang="en-US" sz="1100" baseline="30000" dirty="0">
                <a:solidFill>
                  <a:schemeClr val="bg1"/>
                </a:solidFill>
              </a:rPr>
              <a:t>th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Department : Computer And Science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05605">
            <a:off x="-3202286" y="-1135564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373">
            <a:off x="2001925" y="4259597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94495">
            <a:off x="-4126685" y="-5644315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116119" y="-1079353"/>
            <a:ext cx="8286064" cy="11972436"/>
            <a:chOff x="0" y="0"/>
            <a:chExt cx="4356481" cy="6294628"/>
          </a:xfrm>
        </p:grpSpPr>
        <p:sp>
          <p:nvSpPr>
            <p:cNvPr id="6" name="Freeform 6"/>
            <p:cNvSpPr/>
            <p:nvPr/>
          </p:nvSpPr>
          <p:spPr>
            <a:xfrm rot="-1709999">
              <a:off x="-1204829" y="144218"/>
              <a:ext cx="6476668" cy="6745617"/>
            </a:xfrm>
            <a:custGeom>
              <a:avLst/>
              <a:gdLst/>
              <a:ahLst/>
              <a:cxnLst/>
              <a:rect l="l" t="t" r="r" b="b"/>
              <a:pathLst>
                <a:path w="6476668" h="6745617">
                  <a:moveTo>
                    <a:pt x="6318233" y="1563903"/>
                  </a:moveTo>
                  <a:cubicBezTo>
                    <a:pt x="6439882" y="1668827"/>
                    <a:pt x="6476667" y="1870163"/>
                    <a:pt x="6400009" y="2011349"/>
                  </a:cubicBezTo>
                  <a:lnTo>
                    <a:pt x="3934836" y="6551634"/>
                  </a:lnTo>
                  <a:cubicBezTo>
                    <a:pt x="3858178" y="6692821"/>
                    <a:pt x="3679941" y="6745617"/>
                    <a:pt x="3538755" y="6668959"/>
                  </a:cubicBezTo>
                  <a:lnTo>
                    <a:pt x="166689" y="4838076"/>
                  </a:lnTo>
                  <a:cubicBezTo>
                    <a:pt x="25503" y="4761418"/>
                    <a:pt x="0" y="4602914"/>
                    <a:pt x="110000" y="4485757"/>
                  </a:cubicBezTo>
                  <a:lnTo>
                    <a:pt x="4205875" y="126949"/>
                  </a:lnTo>
                  <a:cubicBezTo>
                    <a:pt x="4315814" y="9903"/>
                    <a:pt x="4505445" y="0"/>
                    <a:pt x="4627093" y="104923"/>
                  </a:cubicBezTo>
                  <a:lnTo>
                    <a:pt x="6318233" y="1563903"/>
                  </a:lnTo>
                  <a:close/>
                </a:path>
              </a:pathLst>
            </a:custGeom>
            <a:blipFill>
              <a:blip r:embed="rId4"/>
              <a:stretch>
                <a:fillRect l="-76197" t="-4620" r="-48023" b="-16333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3078" y="3532650"/>
            <a:ext cx="299574" cy="29957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3078" y="4182880"/>
            <a:ext cx="299574" cy="2995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3078" y="4779180"/>
            <a:ext cx="299574" cy="2995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3078" y="5375480"/>
            <a:ext cx="299574" cy="2995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3078" y="5971780"/>
            <a:ext cx="299574" cy="29957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3078" y="513831"/>
            <a:ext cx="11535642" cy="154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Why Smart</a:t>
            </a:r>
            <a:r>
              <a:rPr lang="en-US" sz="9584" b="1" spc="-383">
                <a:solidFill>
                  <a:srgbClr val="FF73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Census</a:t>
            </a: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4533" y="3297961"/>
            <a:ext cx="7546102" cy="63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 spc="-141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Digitize citizen registration process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4533" y="3970004"/>
            <a:ext cx="8023009" cy="63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 spc="-141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Enable real-time population tracking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533" y="4566304"/>
            <a:ext cx="8512983" cy="63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 spc="-141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Reduce manual errors in data collection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4533" y="5162604"/>
            <a:ext cx="7163847" cy="63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 spc="-141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Automate allowance distribution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4533" y="5758904"/>
            <a:ext cx="10023472" cy="125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 spc="-141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Assist government departments with accurate statistics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0827">
            <a:off x="-2818082" y="-2252702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94495">
            <a:off x="-5351897" y="431029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088373">
            <a:off x="11310460" y="-7323236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47047" y="465007"/>
            <a:ext cx="13197858" cy="716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4"/>
              </a:lnSpc>
            </a:pPr>
            <a:r>
              <a:rPr lang="en-US" sz="3600" spc="-247" dirty="0" err="1">
                <a:solidFill>
                  <a:srgbClr val="FAFF00"/>
                </a:solidFill>
                <a:latin typeface="Agrandir"/>
                <a:ea typeface="Agrandir"/>
                <a:cs typeface="Agrandir"/>
                <a:sym typeface="Agrandir"/>
              </a:rPr>
              <a:t>চলমান</a:t>
            </a:r>
            <a:r>
              <a:rPr lang="en-US" sz="3600" spc="-247" dirty="0">
                <a:solidFill>
                  <a:srgbClr val="FAFF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600" spc="-247" dirty="0" err="1">
                <a:solidFill>
                  <a:srgbClr val="FAFF00"/>
                </a:solidFill>
                <a:latin typeface="Agrandir"/>
                <a:ea typeface="Agrandir"/>
                <a:cs typeface="Agrandir"/>
                <a:sym typeface="Agrandir"/>
              </a:rPr>
              <a:t>আদমশুমারি</a:t>
            </a:r>
            <a:r>
              <a:rPr lang="en-US" sz="3600" spc="-247" dirty="0">
                <a:solidFill>
                  <a:srgbClr val="FAFF00"/>
                </a:solidFill>
                <a:latin typeface="Agrandir"/>
                <a:ea typeface="Agrandir"/>
                <a:cs typeface="Agrandir"/>
                <a:sym typeface="Agrandir"/>
              </a:rPr>
              <a:t>  ও </a:t>
            </a:r>
            <a:r>
              <a:rPr lang="en-US" sz="3600" spc="-247" dirty="0" err="1">
                <a:solidFill>
                  <a:srgbClr val="FAFF00"/>
                </a:solidFill>
                <a:latin typeface="Agrandir"/>
                <a:ea typeface="Agrandir"/>
                <a:cs typeface="Agrandir"/>
                <a:sym typeface="Agrandir"/>
              </a:rPr>
              <a:t>স্মার্ট</a:t>
            </a:r>
            <a:r>
              <a:rPr lang="en-US" sz="3600" spc="-247" dirty="0">
                <a:solidFill>
                  <a:srgbClr val="FAFF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600" spc="-247" dirty="0" err="1">
                <a:solidFill>
                  <a:srgbClr val="FAFF00"/>
                </a:solidFill>
                <a:latin typeface="Agrandir"/>
                <a:ea typeface="Agrandir"/>
                <a:cs typeface="Agrandir"/>
                <a:sym typeface="Agrandir"/>
              </a:rPr>
              <a:t>আদমশুমারির</a:t>
            </a:r>
            <a:r>
              <a:rPr lang="en-US" sz="3600" spc="-247" dirty="0">
                <a:solidFill>
                  <a:srgbClr val="FAFF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600" spc="-247" dirty="0" err="1">
                <a:solidFill>
                  <a:srgbClr val="FAFF00"/>
                </a:solidFill>
                <a:latin typeface="Agrandir"/>
                <a:ea typeface="Agrandir"/>
                <a:cs typeface="Agrandir"/>
                <a:sym typeface="Agrandir"/>
              </a:rPr>
              <a:t>মূল</a:t>
            </a:r>
            <a:r>
              <a:rPr lang="en-US" sz="3600" spc="-247" dirty="0">
                <a:solidFill>
                  <a:srgbClr val="FAFF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600" spc="-247" dirty="0" err="1">
                <a:solidFill>
                  <a:srgbClr val="FAFF00"/>
                </a:solidFill>
                <a:latin typeface="Agrandir"/>
                <a:ea typeface="Agrandir"/>
                <a:cs typeface="Agrandir"/>
                <a:sym typeface="Agrandir"/>
              </a:rPr>
              <a:t>পার্থক্য</a:t>
            </a:r>
            <a:endParaRPr lang="en-US" sz="3600" spc="-247" dirty="0">
              <a:solidFill>
                <a:srgbClr val="FAFF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4827" y="1854170"/>
            <a:ext cx="6360445" cy="88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5212" b="1">
                <a:solidFill>
                  <a:srgbClr val="00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চলমান আদমশুমারি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2202" y="2767797"/>
            <a:ext cx="8688441" cy="589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05"/>
              </a:lnSpc>
            </a:pP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কাগজে-কলমে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 (</a:t>
            </a: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ম্যানুয়াল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পদ্ধতিতে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তথ্য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সংগ্রহ</a:t>
            </a:r>
            <a:endParaRPr lang="en-US" sz="3432" dirty="0">
              <a:solidFill>
                <a:srgbClr val="D1D01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8266" y="3518146"/>
            <a:ext cx="4334471" cy="589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05"/>
              </a:lnSpc>
            </a:pP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প্রযুক্তির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ব্যবহার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সীমিত</a:t>
            </a:r>
            <a:endParaRPr lang="en-US" sz="3432" dirty="0">
              <a:solidFill>
                <a:srgbClr val="D1D01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0195" y="4259738"/>
            <a:ext cx="4334472" cy="589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05"/>
              </a:lnSpc>
            </a:pP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সময়ের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প্রয়োজন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বেশি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0472" y="5067300"/>
            <a:ext cx="4831728" cy="572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5"/>
              </a:lnSpc>
            </a:pP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বিপুল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অর্থ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খরচ</a:t>
            </a:r>
            <a:r>
              <a:rPr lang="en-US" sz="3432" dirty="0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32" dirty="0" err="1">
                <a:solidFill>
                  <a:srgbClr val="D1D01E"/>
                </a:solidFill>
                <a:latin typeface="Canva Sans"/>
                <a:ea typeface="Canva Sans"/>
                <a:cs typeface="Canva Sans"/>
                <a:sym typeface="Canva Sans"/>
              </a:rPr>
              <a:t>হয়</a:t>
            </a:r>
            <a:endParaRPr lang="en-US" sz="3432" dirty="0">
              <a:solidFill>
                <a:srgbClr val="D1D01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148880" y="3470142"/>
            <a:ext cx="5930854" cy="9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5325" b="1" dirty="0" err="1">
                <a:solidFill>
                  <a:srgbClr val="00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স্মার্ট</a:t>
            </a:r>
            <a:r>
              <a:rPr lang="en-US" sz="5325" b="1" dirty="0">
                <a:solidFill>
                  <a:srgbClr val="00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325" b="1" dirty="0" err="1">
                <a:solidFill>
                  <a:srgbClr val="00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আদমশুমারির</a:t>
            </a:r>
            <a:endParaRPr lang="en-US" sz="5325" b="1" dirty="0">
              <a:solidFill>
                <a:srgbClr val="00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32679" y="5609040"/>
            <a:ext cx="6084369" cy="596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9"/>
              </a:lnSpc>
            </a:pPr>
            <a:r>
              <a:rPr lang="en-US" sz="3506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ডিজিটাল</a:t>
            </a:r>
            <a:r>
              <a:rPr lang="en-US" sz="3506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6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পদ্ধতিতে</a:t>
            </a:r>
            <a:r>
              <a:rPr lang="en-US" sz="3506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6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তথ্য</a:t>
            </a:r>
            <a:r>
              <a:rPr lang="en-US" sz="3506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6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সংগ্রহ</a:t>
            </a:r>
            <a:endParaRPr lang="en-US" sz="3506" dirty="0">
              <a:solidFill>
                <a:srgbClr val="FFB8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17831" y="6362700"/>
            <a:ext cx="6084369" cy="584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9"/>
              </a:lnSpc>
            </a:pPr>
            <a:r>
              <a:rPr lang="en-US" sz="3506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প্রযুক্তির</a:t>
            </a:r>
            <a:r>
              <a:rPr lang="en-US" sz="3506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6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ব্যবহার</a:t>
            </a:r>
            <a:r>
              <a:rPr lang="en-US" sz="3506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6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ব্যাপক</a:t>
            </a:r>
            <a:r>
              <a:rPr lang="en-US" sz="3506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(AI)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01400" y="7136287"/>
            <a:ext cx="5715240" cy="584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9"/>
              </a:lnSpc>
            </a:pPr>
            <a:r>
              <a:rPr lang="en-US" sz="3506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সরাসরি</a:t>
            </a:r>
            <a:r>
              <a:rPr lang="en-US" sz="3506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6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ফলাফল</a:t>
            </a:r>
            <a:r>
              <a:rPr lang="en-US" sz="3506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6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পাওয়া</a:t>
            </a:r>
            <a:r>
              <a:rPr lang="en-US" sz="3506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6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যায়</a:t>
            </a:r>
            <a:endParaRPr lang="en-US" sz="3506" dirty="0">
              <a:solidFill>
                <a:srgbClr val="FFB8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274648" y="7853400"/>
            <a:ext cx="6466306" cy="561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9"/>
              </a:lnSpc>
            </a:pPr>
            <a:r>
              <a:rPr lang="en-US" sz="2800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শুরুতে</a:t>
            </a:r>
            <a:r>
              <a:rPr lang="en-US" sz="2800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খরচ</a:t>
            </a:r>
            <a:r>
              <a:rPr lang="en-US" sz="2800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বেশি</a:t>
            </a:r>
            <a:r>
              <a:rPr lang="en-US" sz="2800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হলেও</a:t>
            </a:r>
            <a:r>
              <a:rPr lang="en-US" sz="2800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ভবিষ্যতে</a:t>
            </a:r>
            <a:r>
              <a:rPr lang="en-US" sz="2800" dirty="0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FFB800"/>
                </a:solidFill>
                <a:latin typeface="Canva Sans"/>
                <a:ea typeface="Canva Sans"/>
                <a:cs typeface="Canva Sans"/>
                <a:sym typeface="Canva Sans"/>
              </a:rPr>
              <a:t>সাশ্রয়ী</a:t>
            </a:r>
            <a:endParaRPr lang="en-US" sz="2800" dirty="0">
              <a:solidFill>
                <a:srgbClr val="FFB8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12" b="-757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62810" y="-259381"/>
            <a:ext cx="4754847" cy="10805761"/>
            <a:chOff x="0" y="0"/>
            <a:chExt cx="3093720" cy="70307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3720" cy="7030720"/>
            </a:xfrm>
            <a:custGeom>
              <a:avLst/>
              <a:gdLst/>
              <a:ahLst/>
              <a:cxnLst/>
              <a:rect l="l" t="t" r="r" b="b"/>
              <a:pathLst>
                <a:path w="3093720" h="7030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0" y="7030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0549" r="-12054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9004511">
            <a:off x="766945" y="1600369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3" y="0"/>
                </a:lnTo>
                <a:lnTo>
                  <a:pt x="14220833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088373">
            <a:off x="9712045" y="-7551136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754544" y="3495766"/>
            <a:ext cx="5111833" cy="416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Citizen Registration</a:t>
            </a:r>
          </a:p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Newborn Registration</a:t>
            </a:r>
          </a:p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Death Registration</a:t>
            </a:r>
          </a:p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Death Registration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51693" y="3491845"/>
            <a:ext cx="648080" cy="4173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66377" y="3513051"/>
            <a:ext cx="648080" cy="203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06.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2592" y="3495766"/>
            <a:ext cx="7198966" cy="310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Widow Allowance Registration</a:t>
            </a:r>
          </a:p>
          <a:p>
            <a:pPr algn="l">
              <a:lnSpc>
                <a:spcPts val="8407"/>
              </a:lnSpc>
            </a:pPr>
            <a:r>
              <a:rPr lang="en-US" sz="3363" spc="-134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Educational Allowance Registration</a:t>
            </a:r>
          </a:p>
          <a:p>
            <a:pPr algn="l">
              <a:lnSpc>
                <a:spcPts val="8407"/>
              </a:lnSpc>
            </a:pPr>
            <a:endParaRPr lang="en-US" sz="3363" spc="-134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851693" y="4760409"/>
            <a:ext cx="5826847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4851693" y="5816690"/>
            <a:ext cx="5826847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4851693" y="6947809"/>
            <a:ext cx="5826847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5103254" y="828675"/>
            <a:ext cx="12822407" cy="1293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  <a:spcBef>
                <a:spcPct val="0"/>
              </a:spcBef>
            </a:pPr>
            <a:r>
              <a:rPr lang="en-US" sz="7199" spc="-2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 of Smart</a:t>
            </a:r>
            <a:r>
              <a:rPr lang="en-US" sz="7199" b="1" spc="-287">
                <a:solidFill>
                  <a:srgbClr val="FF7300"/>
                </a:solidFill>
                <a:latin typeface="Poppins Bold"/>
                <a:ea typeface="Poppins Bold"/>
                <a:cs typeface="Poppins Bold"/>
                <a:sym typeface="Poppins Bold"/>
              </a:rPr>
              <a:t>Census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830941" y="4750884"/>
            <a:ext cx="6860174" cy="9525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103251">
            <a:off x="-2659805" y="-190756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047732">
            <a:off x="9231546" y="-312382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395004" y="2219469"/>
            <a:ext cx="8924859" cy="5824958"/>
            <a:chOff x="0" y="0"/>
            <a:chExt cx="19050000" cy="12433300"/>
          </a:xfrm>
        </p:grpSpPr>
        <p:sp>
          <p:nvSpPr>
            <p:cNvPr id="5" name="Freeform 5"/>
            <p:cNvSpPr/>
            <p:nvPr/>
          </p:nvSpPr>
          <p:spPr>
            <a:xfrm>
              <a:off x="1452880" y="587121"/>
              <a:ext cx="16166846" cy="10116185"/>
            </a:xfrm>
            <a:custGeom>
              <a:avLst/>
              <a:gdLst/>
              <a:ahLst/>
              <a:cxnLst/>
              <a:rect l="l" t="t" r="r" b="b"/>
              <a:pathLst>
                <a:path w="16166846" h="10116185">
                  <a:moveTo>
                    <a:pt x="16166846" y="0"/>
                  </a:moveTo>
                  <a:lnTo>
                    <a:pt x="16166846" y="10116185"/>
                  </a:lnTo>
                  <a:lnTo>
                    <a:pt x="0" y="10116185"/>
                  </a:lnTo>
                  <a:lnTo>
                    <a:pt x="0" y="0"/>
                  </a:lnTo>
                  <a:lnTo>
                    <a:pt x="16166846" y="0"/>
                  </a:lnTo>
                  <a:close/>
                </a:path>
              </a:pathLst>
            </a:custGeom>
            <a:blipFill>
              <a:blip r:embed="rId4"/>
              <a:stretch>
                <a:fillRect t="-3337" b="-333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5"/>
              <a:stretch>
                <a:fillRect l="-301" r="-30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47717" y="2755181"/>
            <a:ext cx="278501" cy="2785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26243" y="2755181"/>
            <a:ext cx="278501" cy="2785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67881" y="2755181"/>
            <a:ext cx="278501" cy="27850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529855" y="5357235"/>
            <a:ext cx="4886151" cy="115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829" lvl="1" indent="-353415" algn="l">
              <a:lnSpc>
                <a:spcPts val="4583"/>
              </a:lnSpc>
              <a:buFont typeface="Arial"/>
              <a:buChar char="•"/>
            </a:pPr>
            <a:r>
              <a:rPr lang="en-US" sz="3273" spc="-13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Real-time Population Counter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29855" y="6674745"/>
            <a:ext cx="4886151" cy="172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829" lvl="1" indent="-353415" algn="l">
              <a:lnSpc>
                <a:spcPts val="4583"/>
              </a:lnSpc>
              <a:buFont typeface="Arial"/>
              <a:buChar char="•"/>
            </a:pPr>
            <a:r>
              <a:rPr lang="en-US" sz="3273" spc="-13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Gender-wise Analytics (Male/Female)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29855" y="8570457"/>
            <a:ext cx="4886151" cy="115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829" lvl="1" indent="-353415" algn="l">
              <a:lnSpc>
                <a:spcPts val="4583"/>
              </a:lnSpc>
              <a:buFont typeface="Arial"/>
              <a:buChar char="•"/>
            </a:pPr>
            <a:r>
              <a:rPr lang="en-US" sz="3273" spc="-13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Geo-location Integration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02445" y="1525923"/>
            <a:ext cx="8932293" cy="275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Advanced Functionalities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01849" y="8313282"/>
            <a:ext cx="4886151" cy="115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829" lvl="1" indent="-353415" algn="l">
              <a:lnSpc>
                <a:spcPts val="4583"/>
              </a:lnSpc>
              <a:buFont typeface="Arial"/>
              <a:buChar char="•"/>
            </a:pPr>
            <a:r>
              <a:rPr lang="en-US" sz="3273" spc="-13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Educational Data Monitoring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01849" y="5357235"/>
            <a:ext cx="4886151" cy="115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829" lvl="1" indent="-353415" algn="l">
              <a:lnSpc>
                <a:spcPts val="4583"/>
              </a:lnSpc>
              <a:buFont typeface="Arial"/>
              <a:buChar char="•"/>
            </a:pPr>
            <a:r>
              <a:rPr lang="en-US" sz="3273" spc="-13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Certificate Verification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01849" y="6674745"/>
            <a:ext cx="4886151" cy="115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829" lvl="1" indent="-353415" algn="l">
              <a:lnSpc>
                <a:spcPts val="4583"/>
              </a:lnSpc>
              <a:buFont typeface="Arial"/>
              <a:buChar char="•"/>
            </a:pPr>
            <a:r>
              <a:rPr lang="en-US" sz="3273" spc="-13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Unemployment Detection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01870"/>
            <a:ext cx="9412748" cy="9361406"/>
          </a:xfrm>
          <a:custGeom>
            <a:avLst/>
            <a:gdLst/>
            <a:ahLst/>
            <a:cxnLst/>
            <a:rect l="l" t="t" r="r" b="b"/>
            <a:pathLst>
              <a:path w="9412748" h="9361406">
                <a:moveTo>
                  <a:pt x="0" y="0"/>
                </a:moveTo>
                <a:lnTo>
                  <a:pt x="9412748" y="0"/>
                </a:lnTo>
                <a:lnTo>
                  <a:pt x="9412748" y="9361406"/>
                </a:lnTo>
                <a:lnTo>
                  <a:pt x="0" y="9361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62958" y="701870"/>
            <a:ext cx="10236546" cy="9585130"/>
          </a:xfrm>
          <a:custGeom>
            <a:avLst/>
            <a:gdLst/>
            <a:ahLst/>
            <a:cxnLst/>
            <a:rect l="l" t="t" r="r" b="b"/>
            <a:pathLst>
              <a:path w="10236546" h="9585130">
                <a:moveTo>
                  <a:pt x="0" y="0"/>
                </a:moveTo>
                <a:lnTo>
                  <a:pt x="10236547" y="0"/>
                </a:lnTo>
                <a:lnTo>
                  <a:pt x="10236547" y="9585130"/>
                </a:lnTo>
                <a:lnTo>
                  <a:pt x="0" y="9585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061751">
            <a:off x="5364107" y="-3936538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047732">
            <a:off x="9506919" y="-4154254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047732">
            <a:off x="-574452" y="5118119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1102951" y="3527524"/>
            <a:ext cx="9146584" cy="5246370"/>
            <a:chOff x="0" y="0"/>
            <a:chExt cx="7981950" cy="4578350"/>
          </a:xfrm>
        </p:grpSpPr>
        <p:sp>
          <p:nvSpPr>
            <p:cNvPr id="8" name="Freeform 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8"/>
              <a:stretch>
                <a:fillRect t="-4327" b="-432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1525879"/>
            <a:ext cx="9731659" cy="1547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Technology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08223" y="3388480"/>
            <a:ext cx="8368103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 React (Vite) + Tailwind CSS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91774" y="4149468"/>
            <a:ext cx="5941024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Backend: Node.js + Express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91774" y="4908292"/>
            <a:ext cx="5685227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Database: MongoDB Atlas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91774" y="5667116"/>
            <a:ext cx="5481882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Authentication: Firebase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91774" y="6425940"/>
            <a:ext cx="4374266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Deployment: Vercel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06049" y="7184764"/>
            <a:ext cx="4057650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Animation: Lottie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7943588"/>
            <a:ext cx="6679571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Future Ai intigrate (python)</a:t>
            </a:r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24422">
            <a:off x="4440726" y="-5286740"/>
            <a:ext cx="15504871" cy="15485490"/>
          </a:xfrm>
          <a:custGeom>
            <a:avLst/>
            <a:gdLst/>
            <a:ahLst/>
            <a:cxnLst/>
            <a:rect l="l" t="t" r="r" b="b"/>
            <a:pathLst>
              <a:path w="15504871" h="15485490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373">
            <a:off x="9754750" y="1418968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94495">
            <a:off x="-2008323" y="-4836870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3309" y="4013486"/>
            <a:ext cx="12066307" cy="290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62"/>
              </a:lnSpc>
            </a:pPr>
            <a:r>
              <a:rPr lang="en-US" sz="17962" spc="-718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3309" y="6344602"/>
            <a:ext cx="6297934" cy="13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85"/>
              </a:lnSpc>
              <a:spcBef>
                <a:spcPct val="0"/>
              </a:spcBef>
            </a:pPr>
            <a:r>
              <a:rPr lang="en-US" sz="8385" u="none" strike="noStrike" spc="-335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Get in touch!</a:t>
            </a:r>
          </a:p>
        </p:txBody>
      </p:sp>
      <p:sp>
        <p:nvSpPr>
          <p:cNvPr id="7" name="Freeform 7"/>
          <p:cNvSpPr/>
          <p:nvPr/>
        </p:nvSpPr>
        <p:spPr>
          <a:xfrm>
            <a:off x="7998368" y="8592096"/>
            <a:ext cx="205229" cy="293184"/>
          </a:xfrm>
          <a:custGeom>
            <a:avLst/>
            <a:gdLst/>
            <a:ahLst/>
            <a:cxnLst/>
            <a:rect l="l" t="t" r="r" b="b"/>
            <a:pathLst>
              <a:path w="205229" h="293184">
                <a:moveTo>
                  <a:pt x="0" y="0"/>
                </a:moveTo>
                <a:lnTo>
                  <a:pt x="205228" y="0"/>
                </a:lnTo>
                <a:lnTo>
                  <a:pt x="205228" y="293183"/>
                </a:lnTo>
                <a:lnTo>
                  <a:pt x="0" y="29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8136921" y="8441002"/>
            <a:ext cx="5094789" cy="50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8" spc="-111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Sherpur Polytechnic Institute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225</Words>
  <Application>Microsoft Office PowerPoint</Application>
  <PresentationFormat>Custom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Agrandir</vt:lpstr>
      <vt:lpstr>Calibri</vt:lpstr>
      <vt:lpstr>Poppins Bold</vt:lpstr>
      <vt:lpstr>Poppins</vt:lpstr>
      <vt:lpstr>Canva Sans Bold</vt:lpstr>
      <vt:lpstr>Agrandir Bold</vt:lpstr>
      <vt:lpstr>Skillet Condensed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Gradient Minimalist Professional Business Presentation</dc:title>
  <cp:lastModifiedBy>Shamim Rana</cp:lastModifiedBy>
  <cp:revision>7</cp:revision>
  <dcterms:created xsi:type="dcterms:W3CDTF">2006-08-16T00:00:00Z</dcterms:created>
  <dcterms:modified xsi:type="dcterms:W3CDTF">2025-06-24T04:42:39Z</dcterms:modified>
  <dc:identifier>DAGrLik0S-s</dc:identifier>
</cp:coreProperties>
</file>